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fa-IR"/>
    </a:defPPr>
    <a:lvl1pPr marL="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r" defTabSz="1280160" rtl="1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2622" y="-58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6"/>
            <a:ext cx="8161020" cy="274404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EB83-9349-426F-B126-78A4711E16C2}" type="datetimeFigureOut">
              <a:rPr lang="fa-IR" smtClean="0"/>
              <a:t>10/09/1443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D65-5E96-47CC-AC99-5B46D4CBC2A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75830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EB83-9349-426F-B126-78A4711E16C2}" type="datetimeFigureOut">
              <a:rPr lang="fa-IR" smtClean="0"/>
              <a:t>10/09/1443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D65-5E96-47CC-AC99-5B46D4CBC2A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58495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512660"/>
            <a:ext cx="2160270" cy="1092284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512660"/>
            <a:ext cx="6320790" cy="1092284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EB83-9349-426F-B126-78A4711E16C2}" type="datetimeFigureOut">
              <a:rPr lang="fa-IR" smtClean="0"/>
              <a:t>10/09/1443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D65-5E96-47CC-AC99-5B46D4CBC2A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60861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EB83-9349-426F-B126-78A4711E16C2}" type="datetimeFigureOut">
              <a:rPr lang="fa-IR" smtClean="0"/>
              <a:t>10/09/1443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D65-5E96-47CC-AC99-5B46D4CBC2A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25898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r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EB83-9349-426F-B126-78A4711E16C2}" type="datetimeFigureOut">
              <a:rPr lang="fa-IR" smtClean="0"/>
              <a:t>10/09/1443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D65-5E96-47CC-AC99-5B46D4CBC2A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84079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2987042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2987042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EB83-9349-426F-B126-78A4711E16C2}" type="datetimeFigureOut">
              <a:rPr lang="fa-IR" smtClean="0"/>
              <a:t>10/09/1443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D65-5E96-47CC-AC99-5B46D4CBC2A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82909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1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8" y="2865544"/>
            <a:ext cx="4243863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8" y="4059766"/>
            <a:ext cx="4243863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EB83-9349-426F-B126-78A4711E16C2}" type="datetimeFigureOut">
              <a:rPr lang="fa-IR" smtClean="0"/>
              <a:t>10/09/1443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D65-5E96-47CC-AC99-5B46D4CBC2A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3531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EB83-9349-426F-B126-78A4711E16C2}" type="datetimeFigureOut">
              <a:rPr lang="fa-IR" smtClean="0"/>
              <a:t>10/09/1443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D65-5E96-47CC-AC99-5B46D4CBC2A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94302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EB83-9349-426F-B126-78A4711E16C2}" type="datetimeFigureOut">
              <a:rPr lang="fa-IR" smtClean="0"/>
              <a:t>10/09/1443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D65-5E96-47CC-AC99-5B46D4CBC2A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13572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509694"/>
            <a:ext cx="3158729" cy="2169160"/>
          </a:xfrm>
        </p:spPr>
        <p:txBody>
          <a:bodyPr anchor="b"/>
          <a:lstStyle>
            <a:lvl1pPr algn="r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3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EB83-9349-426F-B126-78A4711E16C2}" type="datetimeFigureOut">
              <a:rPr lang="fa-IR" smtClean="0"/>
              <a:t>10/09/1443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D65-5E96-47CC-AC99-5B46D4CBC2A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9289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r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6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8EB83-9349-426F-B126-78A4711E16C2}" type="datetimeFigureOut">
              <a:rPr lang="fa-IR" smtClean="0"/>
              <a:t>10/09/1443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D65-5E96-47CC-AC99-5B46D4CBC2A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95333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2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1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8EB83-9349-426F-B126-78A4711E16C2}" type="datetimeFigureOut">
              <a:rPr lang="fa-IR" smtClean="0"/>
              <a:t>10/09/1443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</p:spPr>
        <p:txBody>
          <a:bodyPr vert="horz" lIns="128016" tIns="64008" rIns="128016" bIns="64008" rtlCol="1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1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1BD65-5E96-47CC-AC99-5B46D4CBC2AC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45681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1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r" defTabSz="1280160" rtl="1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r" defTabSz="1280160" rtl="1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r" defTabSz="1280160" rtl="1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r" defTabSz="128016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r" defTabSz="1280160" rtl="1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r" defTabSz="1280160" rtl="1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r" defTabSz="1280160" rtl="1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r" defTabSz="1280160" rtl="1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r" defTabSz="1280160" rtl="1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1280160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r" defTabSz="1280160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r" defTabSz="1280160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r" defTabSz="1280160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r" defTabSz="1280160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r" defTabSz="1280160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r" defTabSz="1280160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r" defTabSz="1280160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r" defTabSz="1280160" rtl="1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728" y="24740"/>
            <a:ext cx="10692109" cy="15120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803739" y="1576264"/>
            <a:ext cx="4677381" cy="14401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fa-IR" dirty="0"/>
          </a:p>
        </p:txBody>
      </p:sp>
      <p:sp>
        <p:nvSpPr>
          <p:cNvPr id="19" name="TextBox 18"/>
          <p:cNvSpPr txBox="1"/>
          <p:nvPr/>
        </p:nvSpPr>
        <p:spPr>
          <a:xfrm>
            <a:off x="295880" y="13025536"/>
            <a:ext cx="8825199" cy="861774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1">
            <a:spAutoFit/>
          </a:bodyPr>
          <a:lstStyle/>
          <a:p>
            <a:pPr marL="457200" indent="-457200" algn="l" rtl="0">
              <a:buAutoNum type="arabicPeriod"/>
            </a:pPr>
            <a:r>
              <a:rPr lang="en-US" dirty="0" smtClean="0"/>
              <a:t>Proteus </a:t>
            </a:r>
            <a:r>
              <a:rPr lang="en-US" dirty="0"/>
              <a:t>tutorials </a:t>
            </a:r>
            <a:r>
              <a:rPr lang="en-US" dirty="0" smtClean="0"/>
              <a:t>pdf</a:t>
            </a:r>
          </a:p>
          <a:p>
            <a:pPr marL="457200" indent="-457200" algn="l" rtl="0">
              <a:buAutoNum type="arabicPeriod"/>
            </a:pPr>
            <a:r>
              <a:rPr lang="en-US" dirty="0"/>
              <a:t>2.electrosome.com (website + </a:t>
            </a:r>
            <a:r>
              <a:rPr lang="en-US" dirty="0" err="1"/>
              <a:t>Youtube</a:t>
            </a:r>
            <a:r>
              <a:rPr lang="en-US" dirty="0"/>
              <a:t> channel 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646033" y="11019375"/>
            <a:ext cx="7427127" cy="1631216"/>
          </a:xfrm>
          <a:prstGeom prst="rect">
            <a:avLst/>
          </a:prstGeom>
          <a:noFill/>
          <a:ln>
            <a:noFill/>
            <a:prstDash val="sysDot"/>
          </a:ln>
        </p:spPr>
        <p:txBody>
          <a:bodyPr wrap="square" rtlCol="1">
            <a:spAutoFit/>
          </a:bodyPr>
          <a:lstStyle/>
          <a:p>
            <a:endParaRPr lang="fa-IR" sz="2000" dirty="0" smtClean="0">
              <a:cs typeface="B Nazanin" panose="00000400000000000000" pitchFamily="2" charset="-78"/>
            </a:endParaRPr>
          </a:p>
          <a:p>
            <a:pPr algn="just"/>
            <a:r>
              <a:rPr lang="fa-IR" sz="2000" dirty="0" smtClean="0">
                <a:cs typeface="B Nazanin" panose="00000400000000000000" pitchFamily="2" charset="-78"/>
              </a:rPr>
              <a:t>وجود ساعت در هر کجای زندگی موجب نظم و ترتیب می شود . پروژه ی ساعت شمار چه در حالت مجازی و چه بعد از ساخت ان در ابعاد حقیقی مورد استفاده صعنتگران ، دانش پژوهان و یا حتی دانش اموزانی مانند ما که در این راستا قدم گذاشته ایم قرار می گیرد ، از اهداف اصلی این پروژه استفاده ان در سازمان بندی ربات است .</a:t>
            </a:r>
            <a:endParaRPr lang="fa-IR" sz="2000" dirty="0">
              <a:cs typeface="B Nazanin" panose="000004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4928" y="496144"/>
            <a:ext cx="24154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dirty="0" smtClean="0">
                <a:solidFill>
                  <a:schemeClr val="bg1"/>
                </a:solidFill>
                <a:cs typeface="B Kaveh" panose="00000400000000000000" pitchFamily="2" charset="-78"/>
              </a:rPr>
              <a:t>سرکار خانم کارگران</a:t>
            </a:r>
            <a:endParaRPr lang="en-US" sz="1600" dirty="0">
              <a:solidFill>
                <a:schemeClr val="bg1"/>
              </a:solidFill>
              <a:cs typeface="B Kaveh" panose="000004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5880" y="775465"/>
            <a:ext cx="2704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1600" dirty="0" smtClean="0">
                <a:solidFill>
                  <a:schemeClr val="bg1"/>
                </a:solidFill>
                <a:cs typeface="B Kaveh" panose="00000400000000000000" pitchFamily="2" charset="-78"/>
              </a:rPr>
              <a:t>کیمیا شهابی فر – سونیا مهربخش </a:t>
            </a:r>
            <a:endParaRPr lang="fa-IR" sz="1600" dirty="0" smtClean="0">
              <a:solidFill>
                <a:schemeClr val="bg1"/>
              </a:solidFill>
              <a:cs typeface="B Kaveh" panose="00000400000000000000" pitchFamily="2" charset="-78"/>
            </a:endParaRPr>
          </a:p>
          <a:p>
            <a:r>
              <a:rPr lang="fa-IR" sz="1600" dirty="0" smtClean="0">
                <a:solidFill>
                  <a:schemeClr val="bg1"/>
                </a:solidFill>
                <a:cs typeface="B Kaveh" panose="00000400000000000000" pitchFamily="2" charset="-78"/>
              </a:rPr>
              <a:t>آرمیتا </a:t>
            </a:r>
            <a:r>
              <a:rPr lang="fa-IR" sz="1600" dirty="0" smtClean="0">
                <a:solidFill>
                  <a:schemeClr val="bg1"/>
                </a:solidFill>
                <a:cs typeface="B Kaveh" panose="00000400000000000000" pitchFamily="2" charset="-78"/>
              </a:rPr>
              <a:t>آذرفرین</a:t>
            </a:r>
            <a:endParaRPr lang="en-US" sz="1600" dirty="0">
              <a:solidFill>
                <a:schemeClr val="bg1"/>
              </a:solidFill>
              <a:cs typeface="B Kaveh" panose="000004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24536" y="620996"/>
            <a:ext cx="53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dirty="0" smtClean="0">
                <a:solidFill>
                  <a:schemeClr val="bg1"/>
                </a:solidFill>
                <a:cs typeface="B Kaveh" panose="00000400000000000000" pitchFamily="2" charset="-78"/>
              </a:rPr>
              <a:t>پروژه ساعت شمار </a:t>
            </a:r>
            <a:endParaRPr lang="en-US" sz="2800" dirty="0">
              <a:solidFill>
                <a:schemeClr val="bg1"/>
              </a:solidFill>
              <a:cs typeface="B Kaveh" panose="000004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08478" y="1792288"/>
            <a:ext cx="56563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پروژه انجام شده قسمتی از پژوهش های قابل انجام در رباتیک است ، در این بخش ما از نرم افزار پروتئوس (</a:t>
            </a:r>
            <a:r>
              <a:rPr lang="en-US" sz="2000" dirty="0">
                <a:solidFill>
                  <a:schemeClr val="bg1"/>
                </a:solidFill>
                <a:cs typeface="B Nazanin" panose="00000400000000000000" pitchFamily="2" charset="-78"/>
              </a:rPr>
              <a:t>P</a:t>
            </a:r>
            <a:r>
              <a:rPr lang="en-US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roteus </a:t>
            </a:r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) که نرم افزاری در راستای شبیه سازی انواع مدار های الکتریکی هست استفاده کردیم و با استفاده از نسخه های دیجیتالی ابزارالات و قطعاتی مانند سون سگمنت (</a:t>
            </a:r>
            <a:r>
              <a:rPr lang="en-US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seven-segment </a:t>
            </a:r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 ) و مقاومت الکتریکی و ... موفق به طراحی یک ساعت شمار در فضای دیجیتالی شده ایم .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0099" y="6741316"/>
            <a:ext cx="450785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a-IR" sz="18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ما در این پروژه از نسخه های دیجیتالی قطعات </a:t>
            </a:r>
            <a:r>
              <a:rPr lang="en-US" sz="1800" dirty="0" smtClean="0">
                <a:solidFill>
                  <a:schemeClr val="bg1"/>
                </a:solidFill>
                <a:cs typeface="B Nazanin" panose="00000400000000000000" pitchFamily="2" charset="-78"/>
              </a:rPr>
              <a:t>ic555</a:t>
            </a:r>
            <a:r>
              <a:rPr lang="fa-IR" sz="1800" dirty="0" smtClean="0">
                <a:solidFill>
                  <a:schemeClr val="bg1"/>
                </a:solidFill>
                <a:cs typeface="B Nazanin" panose="00000400000000000000" pitchFamily="2" charset="-78"/>
              </a:rPr>
              <a:t> و</a:t>
            </a:r>
            <a:r>
              <a:rPr lang="en-US" sz="1800" dirty="0" smtClean="0">
                <a:solidFill>
                  <a:schemeClr val="bg1"/>
                </a:solidFill>
                <a:cs typeface="B Nazanin" panose="00000400000000000000" pitchFamily="2" charset="-78"/>
              </a:rPr>
              <a:t>ic4026</a:t>
            </a:r>
            <a:r>
              <a:rPr lang="fa-IR" sz="1800" dirty="0">
                <a:solidFill>
                  <a:schemeClr val="bg1"/>
                </a:solidFill>
                <a:cs typeface="B Nazanin" panose="00000400000000000000" pitchFamily="2" charset="-78"/>
              </a:rPr>
              <a:t> </a:t>
            </a:r>
            <a:r>
              <a:rPr lang="fa-IR" sz="18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و سون سگمنت استفاده می کنیم</a:t>
            </a:r>
            <a:r>
              <a:rPr lang="en-US" sz="1800" dirty="0" smtClean="0">
                <a:solidFill>
                  <a:schemeClr val="bg1"/>
                </a:solidFill>
                <a:cs typeface="B Nazanin" panose="00000400000000000000" pitchFamily="2" charset="-78"/>
              </a:rPr>
              <a:t> .</a:t>
            </a:r>
            <a:r>
              <a:rPr lang="fa-IR" sz="18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از قطعه ی </a:t>
            </a:r>
            <a:r>
              <a:rPr lang="en-US" sz="1800" dirty="0" smtClean="0">
                <a:solidFill>
                  <a:schemeClr val="bg1"/>
                </a:solidFill>
                <a:cs typeface="B Nazanin" panose="00000400000000000000" pitchFamily="2" charset="-78"/>
              </a:rPr>
              <a:t>ic555</a:t>
            </a:r>
            <a:r>
              <a:rPr lang="fa-IR" sz="1800" dirty="0" smtClean="0">
                <a:solidFill>
                  <a:schemeClr val="bg1"/>
                </a:solidFill>
                <a:cs typeface="B Nazanin" panose="00000400000000000000" pitchFamily="2" charset="-78"/>
              </a:rPr>
              <a:t> برای تولید پالس استفاده می شود که این پالس را به </a:t>
            </a:r>
            <a:r>
              <a:rPr lang="en-US" sz="1800" dirty="0" smtClean="0">
                <a:solidFill>
                  <a:schemeClr val="bg1"/>
                </a:solidFill>
                <a:cs typeface="B Nazanin" panose="00000400000000000000" pitchFamily="2" charset="-78"/>
              </a:rPr>
              <a:t>ic4026</a:t>
            </a:r>
            <a:r>
              <a:rPr lang="fa-IR" sz="1800" dirty="0" smtClean="0">
                <a:solidFill>
                  <a:schemeClr val="bg1"/>
                </a:solidFill>
                <a:cs typeface="B Nazanin" panose="00000400000000000000" pitchFamily="2" charset="-78"/>
              </a:rPr>
              <a:t> منتقل می کند ( با توجه به مواردی که باید هنگام برقراری اتصال بین این دو رعایت کنیم ) </a:t>
            </a:r>
          </a:p>
          <a:p>
            <a:pPr algn="just"/>
            <a:r>
              <a:rPr lang="en-US" sz="1800" dirty="0" smtClean="0">
                <a:solidFill>
                  <a:schemeClr val="bg1"/>
                </a:solidFill>
                <a:cs typeface="B Nazanin" panose="00000400000000000000" pitchFamily="2" charset="-78"/>
              </a:rPr>
              <a:t>Ic4026 </a:t>
            </a:r>
            <a:r>
              <a:rPr lang="fa-IR" sz="1800" dirty="0" smtClean="0">
                <a:solidFill>
                  <a:schemeClr val="bg1"/>
                </a:solidFill>
                <a:cs typeface="B Nazanin" panose="00000400000000000000" pitchFamily="2" charset="-78"/>
              </a:rPr>
              <a:t>  یک شمارنده هست</a:t>
            </a:r>
            <a:r>
              <a:rPr lang="en-US" sz="1800" dirty="0" smtClean="0">
                <a:solidFill>
                  <a:schemeClr val="bg1"/>
                </a:solidFill>
                <a:cs typeface="B Nazanin" panose="00000400000000000000" pitchFamily="2" charset="-78"/>
              </a:rPr>
              <a:t> </a:t>
            </a:r>
            <a:r>
              <a:rPr lang="fa-IR" sz="18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که شمارش را انجام می دهد ؛ برای نمایش شمارش از سون سگمنت استفاده می کنیم که شامل 7 </a:t>
            </a:r>
            <a:r>
              <a:rPr lang="en-US" sz="1800" dirty="0" smtClean="0">
                <a:solidFill>
                  <a:schemeClr val="bg1"/>
                </a:solidFill>
                <a:cs typeface="B Nazanin" panose="00000400000000000000" pitchFamily="2" charset="-78"/>
              </a:rPr>
              <a:t>LED</a:t>
            </a:r>
            <a:r>
              <a:rPr lang="fa-IR" sz="1800" dirty="0" smtClean="0">
                <a:solidFill>
                  <a:schemeClr val="bg1"/>
                </a:solidFill>
                <a:cs typeface="B Nazanin" panose="00000400000000000000" pitchFamily="2" charset="-78"/>
              </a:rPr>
              <a:t> هستش که با روشن شدن ان ها با ترتیبی مشخص ما اعداد را مشاهده می کنیم . پروژه ما شامل 3 سون سگمنت است که به ترتیب ثانیه شمار , دقیقه شمار و ساعت شمار را تشکیل می دهند</a:t>
            </a:r>
          </a:p>
          <a:p>
            <a:pPr algn="just"/>
            <a:r>
              <a:rPr lang="fa-IR" sz="18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وقتی شمارش ثانیه شمار به عدد 60 رسید ؛ دقیقه شمار فعال می شود و وقتی شمارش دقیقه شمار به عدد 60 می رسد ؛ ساعت شمار شروع به حرکت می </a:t>
            </a:r>
            <a:r>
              <a:rPr lang="fa-IR" sz="18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کند. </a:t>
            </a:r>
            <a:endParaRPr lang="en-US" sz="18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2058" y="2100188"/>
            <a:ext cx="23224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dirty="0" smtClean="0">
                <a:solidFill>
                  <a:schemeClr val="bg1"/>
                </a:solidFill>
                <a:cs typeface="B Kaveh" panose="00000400000000000000" pitchFamily="2" charset="-78"/>
              </a:rPr>
              <a:t>نرم افزار پروتئوس </a:t>
            </a:r>
            <a:endParaRPr lang="en-US" sz="2000" dirty="0">
              <a:solidFill>
                <a:schemeClr val="bg1"/>
              </a:solidFill>
              <a:cs typeface="B Kaveh" panose="00000400000000000000" pitchFamily="2" charset="-78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0045" y="2662376"/>
            <a:ext cx="23444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dirty="0" smtClean="0">
                <a:solidFill>
                  <a:schemeClr val="bg1"/>
                </a:solidFill>
                <a:cs typeface="B Kaveh" panose="00000400000000000000" pitchFamily="2" charset="-78"/>
              </a:rPr>
              <a:t>قطعه ی سون سگمنت</a:t>
            </a:r>
            <a:endParaRPr lang="en-US" sz="2000" dirty="0">
              <a:solidFill>
                <a:schemeClr val="bg1"/>
              </a:solidFill>
              <a:cs typeface="B Kaveh" panose="00000400000000000000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89539" y="4240560"/>
            <a:ext cx="58836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امروزه تکنولوژی نفوذ بسیار زیادی به زندگی ما پیدا کرده است و سبب شده ما دانش اموزان نیازی جدی به یادگیری مسائلی این چنین پیدا کنیم </a:t>
            </a:r>
          </a:p>
          <a:p>
            <a:pPr algn="just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استفاده از پروتئوس و دیگر نرم افزار ها کمک های زیادی به ما در این راه کرده اند</a:t>
            </a:r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 </a:t>
            </a:r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تا بتوانیم پروژه ی ساعت شمار را طراحی کنیم</a:t>
            </a:r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 </a:t>
            </a:r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، نتایج این پروژه در صنعت برای تولید ساعت های دیچیتال و همچنین دردستگاه هایی مانند ربات می توان استفاده </a:t>
            </a:r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کرد. </a:t>
            </a:r>
            <a:endParaRPr lang="fa-IR" sz="2000" dirty="0" smtClean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59597" y="6741316"/>
            <a:ext cx="324192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نتایج این پروژه شامل نسخه شبیه سازی شده ی ساعت شمار در نرم افزار پروتئوس است که در پژوهش های </a:t>
            </a:r>
            <a:r>
              <a:rPr lang="fa-IR" sz="2000" dirty="0">
                <a:solidFill>
                  <a:schemeClr val="bg1"/>
                </a:solidFill>
                <a:cs typeface="B Nazanin" panose="00000400000000000000" pitchFamily="2" charset="-78"/>
              </a:rPr>
              <a:t>آ</a:t>
            </a:r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تی در رشته رباتیک می توان از ان در فرآیند برنامه نویسی و ساخت ربات استفاده کرد </a:t>
            </a:r>
          </a:p>
          <a:p>
            <a:pPr algn="just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ساعت شمار همچنین استفاده های دیگری نیز خارج از علم رباتیک در علم کامپیوتر و دیگر پروژه های نیازمند به تنظیم زمان نیز خواهد </a:t>
            </a:r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داشت.</a:t>
            </a:r>
            <a:endParaRPr lang="en-US" sz="18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33206" y="1474586"/>
            <a:ext cx="23224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000" dirty="0" smtClean="0">
                <a:solidFill>
                  <a:schemeClr val="bg1"/>
                </a:solidFill>
                <a:cs typeface="B Kaveh" panose="00000400000000000000" pitchFamily="2" charset="-78"/>
              </a:rPr>
              <a:t>رباتیک</a:t>
            </a:r>
            <a:endParaRPr lang="en-US" sz="2000" dirty="0">
              <a:solidFill>
                <a:schemeClr val="bg1"/>
              </a:solidFill>
              <a:cs typeface="B Kaveh" panose="00000400000000000000" pitchFamily="2" charset="-78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20" y="4380327"/>
            <a:ext cx="3481989" cy="185719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23" y="11009877"/>
            <a:ext cx="2064749" cy="149017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99" y="14249672"/>
            <a:ext cx="457162" cy="432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66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458</Words>
  <Application>Microsoft Office PowerPoint</Application>
  <PresentationFormat>A3 Paper (297x420 mm)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zahara karimian</dc:creator>
  <cp:lastModifiedBy>fariba faraji</cp:lastModifiedBy>
  <cp:revision>30</cp:revision>
  <dcterms:created xsi:type="dcterms:W3CDTF">2022-03-02T04:39:25Z</dcterms:created>
  <dcterms:modified xsi:type="dcterms:W3CDTF">2022-05-10T05:03:51Z</dcterms:modified>
</cp:coreProperties>
</file>